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324" r:id="rId3"/>
    <p:sldId id="341" r:id="rId4"/>
    <p:sldId id="342" r:id="rId5"/>
    <p:sldId id="339" r:id="rId6"/>
    <p:sldId id="333" r:id="rId7"/>
    <p:sldId id="343" r:id="rId8"/>
    <p:sldId id="334" r:id="rId9"/>
    <p:sldId id="335" r:id="rId10"/>
    <p:sldId id="337" r:id="rId11"/>
  </p:sldIdLst>
  <p:sldSz cx="12192000" cy="6858000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506" userDrawn="1">
          <p15:clr>
            <a:srgbClr val="A4A3A4"/>
          </p15:clr>
        </p15:guide>
        <p15:guide id="4" pos="7514" userDrawn="1">
          <p15:clr>
            <a:srgbClr val="A4A3A4"/>
          </p15:clr>
        </p15:guide>
        <p15:guide id="7" orient="horz" pos="255" userDrawn="1">
          <p15:clr>
            <a:srgbClr val="A4A3A4"/>
          </p15:clr>
        </p15:guide>
        <p15:guide id="8" pos="2298" userDrawn="1">
          <p15:clr>
            <a:srgbClr val="A4A3A4"/>
          </p15:clr>
        </p15:guide>
        <p15:guide id="9" orient="horz" pos="3067" userDrawn="1">
          <p15:clr>
            <a:srgbClr val="A4A3A4"/>
          </p15:clr>
        </p15:guide>
        <p15:guide id="10" orient="horz" pos="1979" userDrawn="1">
          <p15:clr>
            <a:srgbClr val="A4A3A4"/>
          </p15:clr>
        </p15:guide>
        <p15:guide id="11" orient="horz" pos="1457" userDrawn="1">
          <p15:clr>
            <a:srgbClr val="A4A3A4"/>
          </p15:clr>
        </p15:guide>
        <p15:guide id="12" orient="horz" pos="2500" userDrawn="1">
          <p15:clr>
            <a:srgbClr val="A4A3A4"/>
          </p15:clr>
        </p15:guide>
        <p15:guide id="13" orient="horz" pos="2137" userDrawn="1">
          <p15:clr>
            <a:srgbClr val="A4A3A4"/>
          </p15:clr>
        </p15:guide>
        <p15:guide id="14" orient="horz" pos="3634" userDrawn="1">
          <p15:clr>
            <a:srgbClr val="A4A3A4"/>
          </p15:clr>
        </p15:guide>
        <p15:guide id="15" orient="horz" pos="3249" userDrawn="1">
          <p15:clr>
            <a:srgbClr val="A4A3A4"/>
          </p15:clr>
        </p15:guide>
        <p15:guide id="16" pos="4203" userDrawn="1">
          <p15:clr>
            <a:srgbClr val="A4A3A4"/>
          </p15:clr>
        </p15:guide>
        <p15:guide id="17" pos="6176" userDrawn="1">
          <p15:clr>
            <a:srgbClr val="A4A3A4"/>
          </p15:clr>
        </p15:guide>
        <p15:guide id="18" pos="3273" userDrawn="1">
          <p15:clr>
            <a:srgbClr val="A4A3A4"/>
          </p15:clr>
        </p15:guide>
        <p15:guide id="19" pos="1050" userDrawn="1">
          <p15:clr>
            <a:srgbClr val="A4A3A4"/>
          </p15:clr>
        </p15:guide>
        <p15:guide id="20" orient="horz" pos="323" userDrawn="1">
          <p15:clr>
            <a:srgbClr val="A4A3A4"/>
          </p15:clr>
        </p15:guide>
        <p15:guide id="21" pos="71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B81"/>
    <a:srgbClr val="0178E0"/>
    <a:srgbClr val="1A91FE"/>
    <a:srgbClr val="92D050"/>
    <a:srgbClr val="54ADFE"/>
    <a:srgbClr val="62B4FE"/>
    <a:srgbClr val="008CFE"/>
    <a:srgbClr val="1746D6"/>
    <a:srgbClr val="000000"/>
    <a:srgbClr val="CD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25" autoAdjust="0"/>
    <p:restoredTop sz="94620" autoAdjust="0"/>
  </p:normalViewPr>
  <p:slideViewPr>
    <p:cSldViewPr snapToGrid="0">
      <p:cViewPr varScale="1">
        <p:scale>
          <a:sx n="109" d="100"/>
          <a:sy n="109" d="100"/>
        </p:scale>
        <p:origin x="846" y="108"/>
      </p:cViewPr>
      <p:guideLst>
        <p:guide pos="506"/>
        <p:guide pos="7514"/>
        <p:guide orient="horz" pos="255"/>
        <p:guide pos="2298"/>
        <p:guide orient="horz" pos="3067"/>
        <p:guide orient="horz" pos="1979"/>
        <p:guide orient="horz" pos="1457"/>
        <p:guide orient="horz" pos="2500"/>
        <p:guide orient="horz" pos="2137"/>
        <p:guide orient="horz" pos="3634"/>
        <p:guide orient="horz" pos="3249"/>
        <p:guide pos="4203"/>
        <p:guide pos="6176"/>
        <p:guide pos="3273"/>
        <p:guide pos="1050"/>
        <p:guide orient="horz" pos="323"/>
        <p:guide pos="71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4" d="100"/>
          <a:sy n="94" d="100"/>
        </p:scale>
        <p:origin x="3600" y="6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3CF7A-0DED-4ABD-8F64-EC14317613D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E163-C1B3-4535-A3FA-4101BF3C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50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FD593-2ED8-4EFB-8547-68C6F4934CD7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9035-C69E-465C-92DA-81766B013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71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9035-C69E-465C-92DA-81766B0136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3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8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1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1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4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0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6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6E6D-81E8-4572-8433-317BBD8742C3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43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8"/>
            <a:ext cx="12191998" cy="685714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49" y="469012"/>
            <a:ext cx="1535702" cy="5464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773" y="512763"/>
            <a:ext cx="1535702" cy="4589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1100893" y="3620305"/>
            <a:ext cx="3814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spc="1500" dirty="0" smtClean="0">
                <a:solidFill>
                  <a:srgbClr val="002060"/>
                </a:solidFill>
                <a:latin typeface="Miratrix Normal" panose="00000500000000000000" pitchFamily="50" charset="-52"/>
                <a:ea typeface="BIZ UDGothic" panose="020B0400000000000000" pitchFamily="33" charset="-128"/>
                <a:cs typeface="Amatic SC" panose="00000500000000000000" pitchFamily="2" charset="-79"/>
              </a:rPr>
              <a:t>2023</a:t>
            </a:r>
            <a:endParaRPr lang="ru-RU" sz="7200" b="1" spc="1500" dirty="0">
              <a:solidFill>
                <a:srgbClr val="002060"/>
              </a:solidFill>
              <a:latin typeface="Miratrix Normal" panose="00000500000000000000" pitchFamily="50" charset="-52"/>
              <a:ea typeface="BIZ UDGothic" panose="020B0400000000000000" pitchFamily="33" charset="-128"/>
              <a:cs typeface="Amatic SC" panose="000005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911" y="2502626"/>
            <a:ext cx="7106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ПРОГРАММА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ПОДДЕРЖКИ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МЕСТНЫХ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ИНИЦИАТИВ</a:t>
            </a:r>
            <a:endParaRPr lang="ru-RU" sz="6000" dirty="0">
              <a:solidFill>
                <a:schemeClr val="bg1"/>
              </a:solidFill>
              <a:latin typeface="BIZ UDGothic" panose="020B0400000000000000" pitchFamily="33" charset="-128"/>
              <a:ea typeface="BIZ UDGothic" panose="020B0400000000000000" pitchFamily="33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8917" y="5543177"/>
            <a:ext cx="7106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Конкурсный отбор на территории городских и сельских поселений, муниципальных районов</a:t>
            </a:r>
            <a:endParaRPr lang="ru-RU" sz="1600" dirty="0">
              <a:solidFill>
                <a:schemeClr val="bg1"/>
              </a:solidFill>
              <a:latin typeface="BIZ UDGothic" panose="020B0400000000000000" pitchFamily="33" charset="-128"/>
              <a:ea typeface="BIZ UDGothic" panose="020B0400000000000000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05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69726"/>
              </p:ext>
            </p:extLst>
          </p:nvPr>
        </p:nvGraphicFramePr>
        <p:xfrm>
          <a:off x="719143" y="1376126"/>
          <a:ext cx="10890469" cy="39361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394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320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3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Проведение с населением культурно-массовых мероприятий, связанных с реализацией проекта (концертов, конкурсов рисунков, сочинений, стихотворений, частушек, акций, </a:t>
                      </a:r>
                      <a:r>
                        <a:rPr lang="ru-RU" sz="1400" b="1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флешмобов</a:t>
                      </a: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, ярмарок и т.п.)</a:t>
                      </a:r>
                    </a:p>
                    <a:p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 проведенных мероприятий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 от 5 и более– 100 баллов;</a:t>
                      </a:r>
                    </a:p>
                    <a:p>
                      <a:pPr algn="l"/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4 – 80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3 – 60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2 – 40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д) 1 - 20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0,01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60961"/>
              </p:ext>
            </p:extLst>
          </p:nvPr>
        </p:nvGraphicFramePr>
        <p:xfrm>
          <a:off x="457200" y="694595"/>
          <a:ext cx="10937629" cy="61682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2857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004786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691803">
                  <a:extLst>
                    <a:ext uri="{9D8B030D-6E8A-4147-A177-3AD203B41FA5}">
                      <a16:colId xmlns:a16="http://schemas.microsoft.com/office/drawing/2014/main" val="1234802063"/>
                    </a:ext>
                  </a:extLst>
                </a:gridCol>
                <a:gridCol w="1742556">
                  <a:extLst>
                    <a:ext uri="{9D8B030D-6E8A-4147-A177-3AD203B41FA5}">
                      <a16:colId xmlns:a16="http://schemas.microsoft.com/office/drawing/2014/main" val="4194888336"/>
                    </a:ext>
                  </a:extLst>
                </a:gridCol>
                <a:gridCol w="2180792">
                  <a:extLst>
                    <a:ext uri="{9D8B030D-6E8A-4147-A177-3AD203B41FA5}">
                      <a16:colId xmlns:a16="http://schemas.microsoft.com/office/drawing/2014/main" val="1688285205"/>
                    </a:ext>
                  </a:extLst>
                </a:gridCol>
                <a:gridCol w="618342">
                  <a:extLst>
                    <a:ext uri="{9D8B030D-6E8A-4147-A177-3AD203B41FA5}">
                      <a16:colId xmlns:a16="http://schemas.microsoft.com/office/drawing/2014/main" val="3151391338"/>
                    </a:ext>
                  </a:extLst>
                </a:gridCol>
                <a:gridCol w="1946493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6064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006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629009"/>
                  </a:ext>
                </a:extLst>
              </a:tr>
              <a:tr h="12697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проекта со стороны бюджета поселения (МР)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5%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от запрашиваемой субсидии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13% и более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13%: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(S - 5) / 8 x 100, где S -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%.</a:t>
                      </a:r>
                    </a:p>
                    <a:p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2.=13%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0,13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13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72738"/>
                  </a:ext>
                </a:extLst>
              </a:tr>
              <a:tr h="275365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6966"/>
                  </a:ext>
                </a:extLst>
              </a:tr>
              <a:tr h="1269740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S=100% от запрашиваемой субсидии,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13%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13%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13)/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87,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процентах, превышающий 13%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790506"/>
                  </a:ext>
                </a:extLst>
              </a:tr>
              <a:tr h="260067">
                <a:tc gridSpan="6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14 баллов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622038"/>
                  </a:ext>
                </a:extLst>
              </a:tr>
              <a:tr h="1228973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Бюджет МО: 165 000,00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13,75% от запрашиваемой субсидии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13,75%,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из основного балла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баллов*0,13=13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13%, не равное 100%, дополнительный балл вычисляется: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(13,75 – 13)/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87 =0,0086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13+0,0086=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13,0086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037266"/>
                  </a:ext>
                </a:extLst>
              </a:tr>
              <a:tr h="953052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Бюджет МО: 2 000 000,00 руб.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запрашиваемой субсидии</a:t>
                      </a:r>
                    </a:p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баллов*0,13=13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13+1=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14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5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3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3706"/>
              </p:ext>
            </p:extLst>
          </p:nvPr>
        </p:nvGraphicFramePr>
        <p:xfrm>
          <a:off x="457200" y="694595"/>
          <a:ext cx="10937629" cy="61718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2857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004786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691803">
                  <a:extLst>
                    <a:ext uri="{9D8B030D-6E8A-4147-A177-3AD203B41FA5}">
                      <a16:colId xmlns:a16="http://schemas.microsoft.com/office/drawing/2014/main" val="1234802063"/>
                    </a:ext>
                  </a:extLst>
                </a:gridCol>
                <a:gridCol w="1742556">
                  <a:extLst>
                    <a:ext uri="{9D8B030D-6E8A-4147-A177-3AD203B41FA5}">
                      <a16:colId xmlns:a16="http://schemas.microsoft.com/office/drawing/2014/main" val="4194888336"/>
                    </a:ext>
                  </a:extLst>
                </a:gridCol>
                <a:gridCol w="2180792">
                  <a:extLst>
                    <a:ext uri="{9D8B030D-6E8A-4147-A177-3AD203B41FA5}">
                      <a16:colId xmlns:a16="http://schemas.microsoft.com/office/drawing/2014/main" val="1688285205"/>
                    </a:ext>
                  </a:extLst>
                </a:gridCol>
                <a:gridCol w="618342">
                  <a:extLst>
                    <a:ext uri="{9D8B030D-6E8A-4147-A177-3AD203B41FA5}">
                      <a16:colId xmlns:a16="http://schemas.microsoft.com/office/drawing/2014/main" val="3151391338"/>
                    </a:ext>
                  </a:extLst>
                </a:gridCol>
                <a:gridCol w="1946493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5907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719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629009"/>
                  </a:ext>
                </a:extLst>
              </a:tr>
              <a:tr h="133595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1.2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проекта со стороны населения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2%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 и более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8%: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(S - 2) / 6 x 100, где S -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%.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8%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72738"/>
                  </a:ext>
                </a:extLst>
              </a:tr>
              <a:tr h="268208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6966"/>
                  </a:ext>
                </a:extLst>
              </a:tr>
              <a:tr h="1335952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S=100% или более от запрашиваемой субсидии,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процентах, превышающий 8%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790506"/>
                  </a:ext>
                </a:extLst>
              </a:tr>
              <a:tr h="296878">
                <a:tc gridSpan="6"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 баллов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622038"/>
                  </a:ext>
                </a:extLst>
              </a:tr>
              <a:tr h="107948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Население: 100 000,00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8,33% от запрашиваемой субсидии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8,33%,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 15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8%, не равное 100%, дополнительный балл вычисляется: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(8,33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 =0,0036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15+0,0036=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15,0036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037266"/>
                  </a:ext>
                </a:extLst>
              </a:tr>
              <a:tr h="97969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Население: 1 500 000,00 руб.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запрашиваемой субсидии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баллов*0,15=15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15+1=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5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1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49924"/>
              </p:ext>
            </p:extLst>
          </p:nvPr>
        </p:nvGraphicFramePr>
        <p:xfrm>
          <a:off x="457200" y="694595"/>
          <a:ext cx="10937629" cy="60853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2857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004786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691803">
                  <a:extLst>
                    <a:ext uri="{9D8B030D-6E8A-4147-A177-3AD203B41FA5}">
                      <a16:colId xmlns:a16="http://schemas.microsoft.com/office/drawing/2014/main" val="1234802063"/>
                    </a:ext>
                  </a:extLst>
                </a:gridCol>
                <a:gridCol w="1742556">
                  <a:extLst>
                    <a:ext uri="{9D8B030D-6E8A-4147-A177-3AD203B41FA5}">
                      <a16:colId xmlns:a16="http://schemas.microsoft.com/office/drawing/2014/main" val="4194888336"/>
                    </a:ext>
                  </a:extLst>
                </a:gridCol>
                <a:gridCol w="2180792">
                  <a:extLst>
                    <a:ext uri="{9D8B030D-6E8A-4147-A177-3AD203B41FA5}">
                      <a16:colId xmlns:a16="http://schemas.microsoft.com/office/drawing/2014/main" val="1688285205"/>
                    </a:ext>
                  </a:extLst>
                </a:gridCol>
                <a:gridCol w="618342">
                  <a:extLst>
                    <a:ext uri="{9D8B030D-6E8A-4147-A177-3AD203B41FA5}">
                      <a16:colId xmlns:a16="http://schemas.microsoft.com/office/drawing/2014/main" val="3151391338"/>
                    </a:ext>
                  </a:extLst>
                </a:gridCol>
                <a:gridCol w="1946493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58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2636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629009"/>
                  </a:ext>
                </a:extLst>
              </a:tr>
              <a:tr h="13131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1.3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2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проекта со стороны организаций и других внебюджетных источников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 и более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8%: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(S - 2) / 6 x 100, где S -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%.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8%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72738"/>
                  </a:ext>
                </a:extLst>
              </a:tr>
              <a:tr h="26363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6966"/>
                  </a:ext>
                </a:extLst>
              </a:tr>
              <a:tr h="1313182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S=100% или более от запрашиваемой субсидии,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процентах, превышающий 8%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790506"/>
                  </a:ext>
                </a:extLst>
              </a:tr>
              <a:tr h="291818">
                <a:tc gridSpan="6"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11 баллов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622038"/>
                  </a:ext>
                </a:extLst>
              </a:tr>
              <a:tr h="107857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Спонсоры: 150 000,00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12,5% от запрашиваемой субсидии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12,5%,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баллов*0,10= 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8%, не равное 100%, дополнительный балл вычисляется: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(12,5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 =0,0489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10+0,0489=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10,0489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037266"/>
                  </a:ext>
                </a:extLst>
              </a:tr>
              <a:tr h="963000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 запрашиваемой субсидии 1 200 000,00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Спонсоры: 1 500 000,00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(S) = 100% от запрашиваемой субсидии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баллов*0,10=10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10+1=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11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5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2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15264"/>
              </p:ext>
            </p:extLst>
          </p:nvPr>
        </p:nvGraphicFramePr>
        <p:xfrm>
          <a:off x="719143" y="1165633"/>
          <a:ext cx="10890469" cy="51104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145672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810693">
                  <a:extLst>
                    <a:ext uri="{9D8B030D-6E8A-4147-A177-3AD203B41FA5}">
                      <a16:colId xmlns:a16="http://schemas.microsoft.com/office/drawing/2014/main" val="1234802063"/>
                    </a:ext>
                  </a:extLst>
                </a:gridCol>
                <a:gridCol w="1865013">
                  <a:extLst>
                    <a:ext uri="{9D8B030D-6E8A-4147-A177-3AD203B41FA5}">
                      <a16:colId xmlns:a16="http://schemas.microsoft.com/office/drawing/2014/main" val="4194888336"/>
                    </a:ext>
                  </a:extLst>
                </a:gridCol>
                <a:gridCol w="2190084">
                  <a:extLst>
                    <a:ext uri="{9D8B030D-6E8A-4147-A177-3AD203B41FA5}">
                      <a16:colId xmlns:a16="http://schemas.microsoft.com/office/drawing/2014/main" val="1688285205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6980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08229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Вклад населения в реализацию проекта в </a:t>
                      </a:r>
                      <a:r>
                        <a:rPr lang="ru-RU" sz="15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неденежной</a:t>
                      </a: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форме 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1.Отсутствие</a:t>
                      </a:r>
                      <a:r>
                        <a:rPr lang="ru-RU" sz="15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5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– 0 баллов</a:t>
                      </a:r>
                      <a:r>
                        <a:rPr lang="ru-RU" sz="15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.</a:t>
                      </a:r>
                    </a:p>
                    <a:p>
                      <a:r>
                        <a:rPr lang="ru-RU" sz="15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2.Наличие</a:t>
                      </a:r>
                      <a:r>
                        <a:rPr lang="ru-RU" sz="15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72738"/>
                  </a:ext>
                </a:extLst>
              </a:tr>
              <a:tr h="22966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1.5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Вклад организаций и других внебюджетных источников в реализацию проекта в </a:t>
                      </a:r>
                      <a:r>
                        <a:rPr lang="ru-RU" sz="14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неденежной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 форме (материалы и другие формы)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наличие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1.Отсутствие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– 0 баллов</a:t>
                      </a:r>
                      <a:r>
                        <a:rPr lang="ru-RU" sz="14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2.Наличие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0,04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4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3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74271"/>
              </p:ext>
            </p:extLst>
          </p:nvPr>
        </p:nvGraphicFramePr>
        <p:xfrm>
          <a:off x="650382" y="836664"/>
          <a:ext cx="10890469" cy="60389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63383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963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55420"/>
                  </a:ext>
                </a:extLst>
              </a:tr>
              <a:tr h="104702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участия населения НП в идентификации проблемы в процессе ее предварительного рассмотрения 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 от общей численности населения НП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50%: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N / 50 x 100, где N - доля участвующего населения в процентах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50%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0,15</a:t>
                      </a:r>
                    </a:p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33836"/>
                  </a:ext>
                </a:extLst>
              </a:tr>
              <a:tr h="26632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762932"/>
                  </a:ext>
                </a:extLst>
              </a:tr>
              <a:tr h="1183674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=100% от общей численности населения НП,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50)/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доля  участвующего населения в процентах, превышающий 50%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10770">
                <a:tc gridSpan="6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 баллов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402326"/>
                  </a:ext>
                </a:extLst>
              </a:tr>
              <a:tr h="976531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457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352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77,024%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77,024%, значит проект получает из основного балла: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 15 баллов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50%, не равное 100%: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(77,024 – 50)/ 50 =0,5405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составит: 15+0,5405=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15,5405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158179"/>
                  </a:ext>
                </a:extLst>
              </a:tr>
              <a:tr h="1186132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260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260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50% и =100%,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15+1=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9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9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10737"/>
              </p:ext>
            </p:extLst>
          </p:nvPr>
        </p:nvGraphicFramePr>
        <p:xfrm>
          <a:off x="650382" y="836664"/>
          <a:ext cx="10890469" cy="595257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63383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26963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55420"/>
                  </a:ext>
                </a:extLst>
              </a:tr>
              <a:tr h="104702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2.2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участия населения в определении параметров проекта на заключительном собрании жителей НП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10% от общей численности населения НП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10%:</a:t>
                      </a:r>
                    </a:p>
                    <a:p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N / 10 x 100, где N - доля участвующего населения в процентах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10% и более начисляется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0,20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33836"/>
                  </a:ext>
                </a:extLst>
              </a:tr>
              <a:tr h="26632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762932"/>
                  </a:ext>
                </a:extLst>
              </a:tr>
              <a:tr h="1028640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1. Если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=100% от общей численности населения НП,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столбце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– 10)/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90,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– доля  участвующего населения в процентах, превышающий 10%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Montserrat" panose="00000500000000000000"/>
                        </a:rPr>
                        <a:t>-</a:t>
                      </a:r>
                      <a:endParaRPr lang="ru-RU" sz="1100" dirty="0"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10770">
                <a:tc gridSpan="6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21 балл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402326"/>
                  </a:ext>
                </a:extLst>
              </a:tr>
              <a:tr h="976531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457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60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13,1291%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13,1291%, значит проект получает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из основного балла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баллов*0,20= 20 баллов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10%, не равное 100%,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 вычисляется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(13,1291 – 10)/ 90 =0,0347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составит: 20+0,0347=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20,0347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158179"/>
                  </a:ext>
                </a:extLst>
              </a:tr>
              <a:tr h="1186132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70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70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общей численности НП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из основного балла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100 баллов*0,20=20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10% и =100%,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20+1=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21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9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2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902092"/>
              </p:ext>
            </p:extLst>
          </p:nvPr>
        </p:nvGraphicFramePr>
        <p:xfrm>
          <a:off x="719143" y="1038886"/>
          <a:ext cx="10890469" cy="46418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7137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5270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вовлеченности инициативной группы в подготовку проекта для участия в конкурсном отборе: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 smtClean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33836"/>
                  </a:ext>
                </a:extLst>
              </a:tr>
              <a:tr h="11316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 протокола(-</a:t>
                      </a:r>
                      <a:r>
                        <a:rPr lang="ru-RU" sz="14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ов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заседания(-й) инициативной группы, фотографии(й) проведения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А)наличие – 50 баллов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отсутствие</a:t>
                      </a:r>
                      <a:r>
                        <a:rPr lang="ru-RU" sz="14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0 баллов</a:t>
                      </a:r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1,5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0809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размещение в социальных сетях членами инициативной группы информации по информированию населения о подготовительной работе в рамках участия проекта в конкурсном отборе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А)наличие – 50 баллов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отсутствие</a:t>
                      </a:r>
                      <a:r>
                        <a:rPr lang="ru-RU" sz="14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0 баллов</a:t>
                      </a:r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l"/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1,5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8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Microsoft JhengHei UI" panose="020B0604030504040204" pitchFamily="34" charset="-120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73152"/>
              </p:ext>
            </p:extLst>
          </p:nvPr>
        </p:nvGraphicFramePr>
        <p:xfrm>
          <a:off x="719143" y="874966"/>
          <a:ext cx="10890469" cy="5897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val="1057728629"/>
                    </a:ext>
                  </a:extLst>
                </a:gridCol>
              </a:tblGrid>
              <a:tr h="41731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92710"/>
                  </a:ext>
                </a:extLst>
              </a:tr>
              <a:tr h="41731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2.4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Использование средств массовой информации и других средств информирования населения в процессе отбора приоритетной проблемы и разработки заявки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597679"/>
                  </a:ext>
                </a:extLst>
              </a:tr>
              <a:tr h="206967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использование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нескольких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видов СМИ и других средств информирования населения (специальные информационные стенды и (или) печатные издания, и (или) информационно-телекоммуникационная сеть «Интернет», и (или) телевидение, и (или) радио, и (или) мессенджерах, и (или) иных средств)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 4-х и более видов – 40 баллов;</a:t>
                      </a:r>
                    </a:p>
                    <a:p>
                      <a:pPr algn="l"/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3-х видов – 30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2-х видов – 20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1-го вида – 10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баллов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53617"/>
                  </a:ext>
                </a:extLst>
              </a:tr>
              <a:tr h="287650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использования СМИ и других средств информирования населения (специальные информационные стенды и (или) печатные издания, и (или) информационно-телекоммуникационная сеть «Интернет», и (или) телевидение, и (или) радио, и (или) мессенджерах, и (или) иных средств)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26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раз – 60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от 21 до 25 раз – 50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от 16 до 20 раз – 40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от 11 до 15 раз – 30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д) от 6 до 10 раз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е)менее 5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раз – 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6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46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7489</TotalTime>
  <Words>1978</Words>
  <Application>Microsoft Office PowerPoint</Application>
  <PresentationFormat>Широкоэкранный</PresentationFormat>
  <Paragraphs>358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Microsoft JhengHei UI</vt:lpstr>
      <vt:lpstr>Amatic SC</vt:lpstr>
      <vt:lpstr>Arial</vt:lpstr>
      <vt:lpstr>BIZ UDGothic</vt:lpstr>
      <vt:lpstr>Calibri</vt:lpstr>
      <vt:lpstr>Calibri Light</vt:lpstr>
      <vt:lpstr>Miratrix Normal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ПК03 тип 1</dc:creator>
  <cp:lastModifiedBy>Оксана Пестова</cp:lastModifiedBy>
  <cp:revision>556</cp:revision>
  <cp:lastPrinted>2022-11-09T08:22:32Z</cp:lastPrinted>
  <dcterms:created xsi:type="dcterms:W3CDTF">2021-09-15T11:41:56Z</dcterms:created>
  <dcterms:modified xsi:type="dcterms:W3CDTF">2022-11-25T10:08:35Z</dcterms:modified>
</cp:coreProperties>
</file>